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8" r:id="rId10"/>
    <p:sldId id="269" r:id="rId11"/>
    <p:sldId id="270" r:id="rId12"/>
    <p:sldId id="262" r:id="rId13"/>
    <p:sldId id="271" r:id="rId14"/>
    <p:sldId id="272" r:id="rId15"/>
    <p:sldId id="273" r:id="rId16"/>
    <p:sldId id="263" r:id="rId17"/>
    <p:sldId id="264" r:id="rId18"/>
    <p:sldId id="265" r:id="rId19"/>
  </p:sldIdLst>
  <p:sldSz cx="14630400" cy="8229600"/>
  <p:notesSz cx="8229600" cy="14630400"/>
  <p:embeddedFontLst>
    <p:embeddedFont>
      <p:font typeface="Geis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38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A50E8-34F8-FAD7-3268-55DF8CF65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3F4FB-6D35-7B0C-BE7B-2B92AF87A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C79382-3EDC-E01D-A692-2F822FE6F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96B70-2CB8-64F4-281F-4521B9D94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42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B156-2B8A-5D76-3D8F-EEB1984F3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E0F6D-C472-2250-C3DD-AD6FA0E026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5FC76-9C74-620D-BBF9-E5BF1926B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E3F9-0E30-8EBF-E2C3-D5F6D0A5A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8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8D253-4181-67D9-4633-519539DE8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EBD2F-6F38-3F4C-CAC9-7C93C0164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F25FE8-9C06-A060-2A9B-F0CCA407D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561C9-40FF-C5FB-E4CB-BDCBC385CE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85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DC376-346B-19D2-D2A3-194596236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43EADF-EE82-55FF-58D9-0D3488597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8B4AF-360C-F817-0293-5E9221857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149AD-ABA2-3E06-25E8-1B9E00162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9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690BC-F9BA-AB93-E5B9-636403A68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2FD2E-48AB-4703-F14D-F7C2BF50B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76D1F-486A-C27E-79C9-85A3C1438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EE54B-2F71-5F67-CCEA-2A1179A70D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BA06-3E63-4821-1788-15F100351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0DF412-3BA1-159F-E501-D8E87FEDA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EB3484-4582-0FCC-66B4-05FE31B0A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527E1-E741-4373-3BF3-197E4D224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0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A9CF9-A8B9-E951-7CC9-275F58DFE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D8F3D-936C-7650-E5F4-2320E29CEB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60B604-D530-CC0B-3F9D-A6DA4CA21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FD8AA-77AD-4F31-CD2B-2EBC50E10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69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32629-CAF0-D3DE-A0F5-2B2ADD92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82E1C-D8D9-5E66-29D3-200436E00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49317-C7CA-7C2F-AC7B-6963671E6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F68D1-0BDF-D11A-1C2A-A34F312CE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Great Pizza Analytics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Transforming IDC Pizza's raw sales data into actionable business insights using SQL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106275" y="5611654"/>
            <a:ext cx="1730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latin typeface="Geist" pitchFamily="34" charset="0"/>
                <a:ea typeface="Geist" pitchFamily="34" charset="-122"/>
                <a:cs typeface="Geist" pitchFamily="34" charset="-120"/>
              </a:rPr>
              <a:t>- Pratik Mendon</a:t>
            </a:r>
            <a:endParaRPr lang="en-US" sz="17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B3A1C-7B89-544F-0255-848D3A771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D20CB6B-6C73-E8C8-AB0B-63661531E2D9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Pizzas sold in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‘L’ or ‘XL</a:t>
            </a:r>
          </a:p>
          <a:p>
            <a:pPr marL="0" indent="0" algn="ctr">
              <a:lnSpc>
                <a:spcPts val="4650"/>
              </a:lnSpc>
              <a:buNone/>
            </a:pPr>
            <a:endParaRPr lang="en-US" sz="20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C6DD37C9-A877-F96B-4BE4-92E9ACA31550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8. List pizzas with price descending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035B46-DA98-59DA-20C4-46490DC2B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116" y="778778"/>
            <a:ext cx="5154111" cy="6164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DE2429-F0E6-812D-0549-F3735E9AB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63" y="933450"/>
            <a:ext cx="4857954" cy="56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7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F7BB-05B0-67E8-730F-5FFD62FB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74371CF-1AF9-AB6A-C1A1-8AD8390ABCD3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9.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Pizzas with “Chicken” in name</a:t>
            </a:r>
            <a:endParaRPr lang="en-IN" sz="2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</a:endParaRPr>
          </a:p>
          <a:p>
            <a:pPr marL="0" indent="0" algn="ctr">
              <a:lnSpc>
                <a:spcPts val="4650"/>
              </a:lnSpc>
              <a:buNone/>
            </a:pPr>
            <a:endParaRPr lang="en-US" sz="20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EE94A84-FECC-880C-5DCF-48EA806260DE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10. Orders on '2015-02-15'or placed after 8 PM.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AEC80A-8F51-7177-56FF-C198FB86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33" y="1102629"/>
            <a:ext cx="5010849" cy="5172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FFD87-3BD9-553D-423D-0208128E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557" y="989319"/>
            <a:ext cx="8481943" cy="648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98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622"/>
            <a:ext cx="10451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3: Sales Performance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0029"/>
            <a:ext cx="2994184" cy="2994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1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Volume Metrics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081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Total pizzas sold and average price calculations across all orders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140029"/>
            <a:ext cx="2994184" cy="2994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417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9081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Order-level value computation and category performance tracking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140029"/>
            <a:ext cx="2994184" cy="29941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417701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90811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top performers, zero-sale items, and pricing differences by size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4E3CC-B41F-804F-830E-A7233AC08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6CE329-7219-D1EC-C99F-B6951AA1AF56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11.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Quantity of Pizzas sold</a:t>
            </a:r>
            <a:endParaRPr lang="en-IN" sz="2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</a:endParaRPr>
          </a:p>
          <a:p>
            <a:pPr marL="0" indent="0" algn="ctr">
              <a:lnSpc>
                <a:spcPts val="4650"/>
              </a:lnSpc>
              <a:buNone/>
            </a:pPr>
            <a:r>
              <a:rPr lang="en-US" sz="2000" dirty="0"/>
              <a:t>	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1F41715C-8B5F-5884-434C-C3289A851056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12. Average Pizza Price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85AA27-3617-15A2-F3D6-E73E465DC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89" y="821358"/>
            <a:ext cx="4829586" cy="291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FBCBF9-5B0F-74EA-FE40-A83191B51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14" y="797542"/>
            <a:ext cx="6249272" cy="2962688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EB456F8F-D720-3332-E70B-09069BA584D7}"/>
              </a:ext>
            </a:extLst>
          </p:cNvPr>
          <p:cNvSpPr/>
          <p:nvPr/>
        </p:nvSpPr>
        <p:spPr>
          <a:xfrm>
            <a:off x="1160319" y="537432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13.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Order value per order &gt;</a:t>
            </a:r>
            <a:endParaRPr lang="en-IN" sz="2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</a:endParaRPr>
          </a:p>
          <a:p>
            <a:pPr marL="0" indent="0" algn="ctr">
              <a:lnSpc>
                <a:spcPts val="4650"/>
              </a:lnSpc>
              <a:buNone/>
            </a:pPr>
            <a:r>
              <a:rPr lang="en-US" sz="2000" dirty="0"/>
              <a:t>	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1C9485-2D7E-3C9A-46D1-2D9E8BB8E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84" y="4114800"/>
            <a:ext cx="5129709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8CE80-9610-181B-750F-B5A1EFBDB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314A20A-2CDA-C866-22AF-F8FC4B05CB1D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14.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Quantity sold per category</a:t>
            </a:r>
            <a:endParaRPr lang="en-IN" sz="2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</a:endParaRPr>
          </a:p>
          <a:p>
            <a:pPr marL="0" indent="0" algn="ctr">
              <a:lnSpc>
                <a:spcPts val="4650"/>
              </a:lnSpc>
              <a:buNone/>
            </a:pPr>
            <a:r>
              <a:rPr lang="en-US" sz="2000" dirty="0"/>
              <a:t>	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521932C-D10E-22F8-EFE8-906BC0D07F52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15. Categories with more than 5000 pizza sold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C6CDE-F11A-EE41-F3CC-F441B30D7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9" y="778779"/>
            <a:ext cx="5573110" cy="4008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86948-10A5-A301-E4BB-DDD71219B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543" y="610818"/>
            <a:ext cx="7078063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76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3D4F1-5070-9ECC-032D-AA4BE6B6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EBC2394-F462-9536-F2FB-C279AB506003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16.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Pizzas never ordered</a:t>
            </a:r>
            <a:endParaRPr lang="en-IN" sz="2000" b="1" dirty="0">
              <a:solidFill>
                <a:srgbClr val="006747"/>
              </a:solidFill>
              <a:latin typeface="Noto Serif SC Bold" pitchFamily="34" charset="0"/>
              <a:ea typeface="Noto Serif SC Bold" pitchFamily="34" charset="-122"/>
            </a:endParaRPr>
          </a:p>
          <a:p>
            <a:pPr marL="0" indent="0" algn="ctr">
              <a:lnSpc>
                <a:spcPts val="4650"/>
              </a:lnSpc>
              <a:buNone/>
            </a:pPr>
            <a:r>
              <a:rPr lang="en-US" sz="2000" dirty="0"/>
              <a:t>	</a:t>
            </a: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2B148BDF-3B23-4543-F9D9-A73F49FD711A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17. Price differences between different sizes of the same pizza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EC877-C4DC-D77E-2DBB-F96CBBEF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4" y="871170"/>
            <a:ext cx="5887272" cy="52680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551F93-9CFD-7438-109A-226D4257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287" y="871170"/>
            <a:ext cx="6703779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73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507206"/>
            <a:ext cx="5510927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SQL Queries Solved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557" y="1452443"/>
            <a:ext cx="1333928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8417" y="1475303"/>
            <a:ext cx="737830" cy="1062752"/>
          </a:xfrm>
          <a:prstGeom prst="roundRect">
            <a:avLst>
              <a:gd name="adj" fmla="val 18783"/>
            </a:avLst>
          </a:prstGeom>
          <a:solidFill>
            <a:srgbClr val="D1EFE4"/>
          </a:solidFill>
          <a:ln/>
        </p:spPr>
      </p:sp>
      <p:sp>
        <p:nvSpPr>
          <p:cNvPr id="5" name="Text 3"/>
          <p:cNvSpPr/>
          <p:nvPr/>
        </p:nvSpPr>
        <p:spPr>
          <a:xfrm>
            <a:off x="895231" y="1833801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90675" y="1659731"/>
            <a:ext cx="311765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Category Sales Calculation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590675" y="2058591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Aggregate total quantity sold and revenue by pizza category using GROUP BY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45557" y="2745343"/>
            <a:ext cx="1333928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68417" y="2768203"/>
            <a:ext cx="737830" cy="1062752"/>
          </a:xfrm>
          <a:prstGeom prst="roundRect">
            <a:avLst>
              <a:gd name="adj" fmla="val 18783"/>
            </a:avLst>
          </a:prstGeom>
          <a:solidFill>
            <a:srgbClr val="D1EFE4"/>
          </a:solidFill>
          <a:ln/>
        </p:spPr>
      </p:sp>
      <p:sp>
        <p:nvSpPr>
          <p:cNvPr id="10" name="Text 8"/>
          <p:cNvSpPr/>
          <p:nvPr/>
        </p:nvSpPr>
        <p:spPr>
          <a:xfrm>
            <a:off x="895231" y="31267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590675" y="2952631"/>
            <a:ext cx="265938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Top-Performing Pizzas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590675" y="33514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Rank pizzas by revenue and quantity using ORDER BY and aggregation functions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45557" y="4038243"/>
            <a:ext cx="1333928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68417" y="4061103"/>
            <a:ext cx="737830" cy="1062752"/>
          </a:xfrm>
          <a:prstGeom prst="roundRect">
            <a:avLst>
              <a:gd name="adj" fmla="val 18783"/>
            </a:avLst>
          </a:prstGeom>
          <a:solidFill>
            <a:srgbClr val="D1EFE4"/>
          </a:solidFill>
          <a:ln/>
        </p:spPr>
      </p:sp>
      <p:sp>
        <p:nvSpPr>
          <p:cNvPr id="15" name="Text 13"/>
          <p:cNvSpPr/>
          <p:nvPr/>
        </p:nvSpPr>
        <p:spPr>
          <a:xfrm>
            <a:off x="895231" y="44196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590675" y="4245531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Zero-Sale Products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90675" y="46443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pizzas never ordered using LEFT JOIN and NULL filtering techniques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45557" y="5331143"/>
            <a:ext cx="1333928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68417" y="5354002"/>
            <a:ext cx="737830" cy="1062752"/>
          </a:xfrm>
          <a:prstGeom prst="roundRect">
            <a:avLst>
              <a:gd name="adj" fmla="val 18783"/>
            </a:avLst>
          </a:prstGeom>
          <a:solidFill>
            <a:srgbClr val="D1EFE4"/>
          </a:solidFill>
          <a:ln/>
        </p:spPr>
      </p:sp>
      <p:sp>
        <p:nvSpPr>
          <p:cNvPr id="20" name="Text 18"/>
          <p:cNvSpPr/>
          <p:nvPr/>
        </p:nvSpPr>
        <p:spPr>
          <a:xfrm>
            <a:off x="895231" y="5712500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590675" y="5538430"/>
            <a:ext cx="244959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Order-Level Revenue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590675" y="5937290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Calculate total value per order by joining tables and multiplying price × quantity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645557" y="6624042"/>
            <a:ext cx="13339286" cy="1108472"/>
          </a:xfrm>
          <a:prstGeom prst="roundRect">
            <a:avLst>
              <a:gd name="adj" fmla="val 14977"/>
            </a:avLst>
          </a:prstGeom>
          <a:solidFill>
            <a:srgbClr val="E5F9F2">
              <a:alpha val="95000"/>
            </a:srgbClr>
          </a:solidFill>
          <a:ln w="22860">
            <a:solidFill>
              <a:srgbClr val="B7D5CA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68417" y="6646902"/>
            <a:ext cx="737830" cy="1062752"/>
          </a:xfrm>
          <a:prstGeom prst="roundRect">
            <a:avLst>
              <a:gd name="adj" fmla="val 18783"/>
            </a:avLst>
          </a:prstGeom>
          <a:solidFill>
            <a:srgbClr val="D1EFE4"/>
          </a:solidFill>
          <a:ln/>
        </p:spPr>
      </p:sp>
      <p:sp>
        <p:nvSpPr>
          <p:cNvPr id="25" name="Text 23"/>
          <p:cNvSpPr/>
          <p:nvPr/>
        </p:nvSpPr>
        <p:spPr>
          <a:xfrm>
            <a:off x="895231" y="7005399"/>
            <a:ext cx="276582" cy="34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590675" y="6831330"/>
            <a:ext cx="2631043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Size Price Comparison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590675" y="7230189"/>
            <a:ext cx="1218688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self-joins and CASE statements to compare pricing across pizza sizes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Insights &amp; Findings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53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49,574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88571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Pizzas Sold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73046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Across all orders and categories during analysis period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53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88571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Zero-Sale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73046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Pizzas never ordered—candidates for promotion or removal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53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$35.95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88571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Highest Price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37613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Greek Pizza (Large) commanded premium pricing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301139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Peak Hours</a:t>
            </a:r>
          </a:p>
        </p:txBody>
      </p:sp>
      <p:sp>
        <p:nvSpPr>
          <p:cNvPr id="14" name="Text 11"/>
          <p:cNvSpPr/>
          <p:nvPr/>
        </p:nvSpPr>
        <p:spPr>
          <a:xfrm>
            <a:off x="793790" y="5882283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Evening sales surge beyond 8 PM requires optimized staffing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04367" y="5301139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Strong Performers</a:t>
            </a:r>
          </a:p>
        </p:txBody>
      </p:sp>
      <p:sp>
        <p:nvSpPr>
          <p:cNvPr id="16" name="Text 13"/>
          <p:cNvSpPr/>
          <p:nvPr/>
        </p:nvSpPr>
        <p:spPr>
          <a:xfrm>
            <a:off x="3504367" y="623661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Classic pizzas consistently drive high sales volume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214943" y="5301139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</a:rPr>
              <a:t>Category Success</a:t>
            </a:r>
          </a:p>
        </p:txBody>
      </p:sp>
      <p:sp>
        <p:nvSpPr>
          <p:cNvPr id="18" name="Text 15"/>
          <p:cNvSpPr/>
          <p:nvPr/>
        </p:nvSpPr>
        <p:spPr>
          <a:xfrm>
            <a:off x="6214943" y="6236613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 categories exceeded 5,000 units sold threshold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2383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Impact &amp; Next Steps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245685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2B0A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 for IDC Pizza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6835" y="1289685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334" y="132861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Menu Optimization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65334" y="1619131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latin typeface="Geist" pitchFamily="34" charset="0"/>
                <a:ea typeface="Geist" pitchFamily="34" charset="-122"/>
                <a:cs typeface="Geist" pitchFamily="34" charset="-120"/>
              </a:rPr>
              <a:t>Remove or rebrand the 5 zero-sale pizzas to streamline offerings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396835" y="2027396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5334" y="206633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Pricing Strategy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65334" y="2356842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latin typeface="Geist" pitchFamily="34" charset="0"/>
                <a:ea typeface="Geist" pitchFamily="34" charset="-122"/>
                <a:cs typeface="Geist" pitchFamily="34" charset="-120"/>
              </a:rPr>
              <a:t>Leverage size comparison insights to maximize profit margins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396835" y="2765108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5334" y="2804041"/>
            <a:ext cx="162889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Operational Efficiency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65334" y="3094553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latin typeface="Geist" pitchFamily="34" charset="0"/>
                <a:ea typeface="Geist" pitchFamily="34" charset="-122"/>
                <a:cs typeface="Geist" pitchFamily="34" charset="-120"/>
              </a:rPr>
              <a:t>Align kitchen staffing with evening rush patterns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396835" y="3502819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5334" y="3541752"/>
            <a:ext cx="16847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Inventory Management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65334" y="3832265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latin typeface="Geist" pitchFamily="34" charset="0"/>
                <a:ea typeface="Geist" pitchFamily="34" charset="-122"/>
                <a:cs typeface="Geist" pitchFamily="34" charset="-120"/>
              </a:rPr>
              <a:t>Ensure stock levels match category sales performance data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396835" y="4141232"/>
            <a:ext cx="6780014" cy="663297"/>
          </a:xfrm>
          <a:prstGeom prst="roundRect">
            <a:avLst>
              <a:gd name="adj" fmla="val 15389"/>
            </a:avLst>
          </a:prstGeom>
          <a:solidFill>
            <a:srgbClr val="B3FFE7"/>
          </a:solidFill>
          <a:ln/>
        </p:spPr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83" y="4313277"/>
            <a:ext cx="141684" cy="113348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765215" y="4282916"/>
            <a:ext cx="629828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 Success:</a:t>
            </a:r>
            <a:r>
              <a:rPr lang="en-US" sz="8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Demonstrated end-to-end SQL mastery while delivering actionable insights that drive real business value for IDC Pizza.</a:t>
            </a:r>
            <a:endParaRPr lang="en-US" sz="8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1" y="7871222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216" y="783193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1807488"/>
            <a:ext cx="3686056" cy="2885837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004292" y="203656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934" y="2219206"/>
            <a:ext cx="298966" cy="2989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4292" y="2922389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Explore Database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04292" y="3401258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Navigate IDC Pizza's relational database structure and understand table relationships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4682728" y="1807488"/>
            <a:ext cx="3686056" cy="2885837"/>
          </a:xfrm>
          <a:prstGeom prst="roundRect">
            <a:avLst>
              <a:gd name="adj" fmla="val 690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11804" y="2036564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446" y="2219206"/>
            <a:ext cx="298966" cy="29896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1804" y="2922389"/>
            <a:ext cx="3134797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Apply SQL Techniques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11804" y="3401258"/>
            <a:ext cx="3227903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 filtering, aggregation, joins, and advanced queries to extract insights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775216" y="4914781"/>
            <a:ext cx="7593568" cy="2531507"/>
          </a:xfrm>
          <a:prstGeom prst="roundRect">
            <a:avLst>
              <a:gd name="adj" fmla="val 787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004292" y="5143857"/>
            <a:ext cx="664369" cy="664369"/>
          </a:xfrm>
          <a:prstGeom prst="roundRect">
            <a:avLst>
              <a:gd name="adj" fmla="val 13762059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934" y="5326499"/>
            <a:ext cx="298966" cy="29896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04292" y="6029682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Derive Insights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04292" y="6508552"/>
            <a:ext cx="71354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Transform raw sales data into business intelligence for strategic decision-making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516" y="407075"/>
            <a:ext cx="3632597" cy="453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Dataset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8516" y="1209675"/>
            <a:ext cx="6629519" cy="464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latin typeface="Geist" pitchFamily="34" charset="0"/>
                <a:ea typeface="Geist" pitchFamily="34" charset="-122"/>
                <a:cs typeface="Geist" pitchFamily="34" charset="-120"/>
              </a:rPr>
              <a:t>IDC Pizza's relational database consists of four interconnected tables that capture the complete order and product ecosystem: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08516" y="2055733"/>
            <a:ext cx="6629519" cy="1128474"/>
          </a:xfrm>
          <a:prstGeom prst="roundRect">
            <a:avLst>
              <a:gd name="adj" fmla="val 6482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08516" y="2040493"/>
            <a:ext cx="6629519" cy="60960"/>
          </a:xfrm>
          <a:prstGeom prst="roundRect">
            <a:avLst>
              <a:gd name="adj" fmla="val 214528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3605272" y="1837849"/>
            <a:ext cx="435888" cy="435888"/>
          </a:xfrm>
          <a:prstGeom prst="roundRect">
            <a:avLst>
              <a:gd name="adj" fmla="val 209779"/>
            </a:avLst>
          </a:prstGeom>
          <a:solidFill>
            <a:srgbClr val="006747"/>
          </a:solidFill>
          <a:ln/>
        </p:spPr>
      </p:sp>
      <p:sp>
        <p:nvSpPr>
          <p:cNvPr id="7" name="Text 5"/>
          <p:cNvSpPr/>
          <p:nvPr/>
        </p:nvSpPr>
        <p:spPr>
          <a:xfrm>
            <a:off x="3736003" y="1946791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69012" y="2418993"/>
            <a:ext cx="18162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69012" y="2791301"/>
            <a:ext cx="630852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latin typeface="Geist" pitchFamily="34" charset="0"/>
                <a:ea typeface="Geist" pitchFamily="34" charset="-122"/>
                <a:cs typeface="Geist" pitchFamily="34" charset="-120"/>
              </a:rPr>
              <a:t>order_id, date, time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08516" y="3547348"/>
            <a:ext cx="6629519" cy="1128474"/>
          </a:xfrm>
          <a:prstGeom prst="roundRect">
            <a:avLst>
              <a:gd name="adj" fmla="val 6482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08516" y="3532108"/>
            <a:ext cx="6629519" cy="60960"/>
          </a:xfrm>
          <a:prstGeom prst="roundRect">
            <a:avLst>
              <a:gd name="adj" fmla="val 214528"/>
            </a:avLst>
          </a:prstGeom>
          <a:solidFill>
            <a:srgbClr val="006747"/>
          </a:solidFill>
          <a:ln/>
        </p:spPr>
      </p:sp>
      <p:sp>
        <p:nvSpPr>
          <p:cNvPr id="12" name="Shape 10"/>
          <p:cNvSpPr/>
          <p:nvPr/>
        </p:nvSpPr>
        <p:spPr>
          <a:xfrm>
            <a:off x="3605272" y="3329464"/>
            <a:ext cx="435888" cy="435888"/>
          </a:xfrm>
          <a:prstGeom prst="roundRect">
            <a:avLst>
              <a:gd name="adj" fmla="val 209779"/>
            </a:avLst>
          </a:prstGeom>
          <a:solidFill>
            <a:srgbClr val="006747"/>
          </a:solidFill>
          <a:ln/>
        </p:spPr>
      </p:sp>
      <p:sp>
        <p:nvSpPr>
          <p:cNvPr id="13" name="Text 11"/>
          <p:cNvSpPr/>
          <p:nvPr/>
        </p:nvSpPr>
        <p:spPr>
          <a:xfrm>
            <a:off x="3736003" y="3438406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69012" y="3910608"/>
            <a:ext cx="18162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order_details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69012" y="4282916"/>
            <a:ext cx="630852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order_id, pizza_id, quantity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8516" y="5038963"/>
            <a:ext cx="6629519" cy="1128474"/>
          </a:xfrm>
          <a:prstGeom prst="roundRect">
            <a:avLst>
              <a:gd name="adj" fmla="val 6482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08516" y="5023723"/>
            <a:ext cx="6629519" cy="60960"/>
          </a:xfrm>
          <a:prstGeom prst="roundRect">
            <a:avLst>
              <a:gd name="adj" fmla="val 214528"/>
            </a:avLst>
          </a:prstGeom>
          <a:solidFill>
            <a:srgbClr val="006747"/>
          </a:solidFill>
          <a:ln/>
        </p:spPr>
      </p:sp>
      <p:sp>
        <p:nvSpPr>
          <p:cNvPr id="18" name="Shape 16"/>
          <p:cNvSpPr/>
          <p:nvPr/>
        </p:nvSpPr>
        <p:spPr>
          <a:xfrm>
            <a:off x="3605272" y="4821079"/>
            <a:ext cx="435888" cy="435888"/>
          </a:xfrm>
          <a:prstGeom prst="roundRect">
            <a:avLst>
              <a:gd name="adj" fmla="val 209779"/>
            </a:avLst>
          </a:prstGeom>
          <a:solidFill>
            <a:srgbClr val="006747"/>
          </a:solidFill>
          <a:ln/>
        </p:spPr>
      </p:sp>
      <p:sp>
        <p:nvSpPr>
          <p:cNvPr id="19" name="Text 17"/>
          <p:cNvSpPr/>
          <p:nvPr/>
        </p:nvSpPr>
        <p:spPr>
          <a:xfrm>
            <a:off x="3736003" y="4930021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69012" y="5402223"/>
            <a:ext cx="18162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pizzas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669012" y="5774531"/>
            <a:ext cx="630852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pizza_id, pizza_type_id, size, price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508516" y="6530578"/>
            <a:ext cx="6629519" cy="1128474"/>
          </a:xfrm>
          <a:prstGeom prst="roundRect">
            <a:avLst>
              <a:gd name="adj" fmla="val 6482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508516" y="6515338"/>
            <a:ext cx="6629519" cy="60960"/>
          </a:xfrm>
          <a:prstGeom prst="roundRect">
            <a:avLst>
              <a:gd name="adj" fmla="val 214528"/>
            </a:avLst>
          </a:prstGeom>
          <a:solidFill>
            <a:srgbClr val="006747"/>
          </a:solidFill>
          <a:ln/>
        </p:spPr>
      </p:sp>
      <p:sp>
        <p:nvSpPr>
          <p:cNvPr id="24" name="Shape 22"/>
          <p:cNvSpPr/>
          <p:nvPr/>
        </p:nvSpPr>
        <p:spPr>
          <a:xfrm>
            <a:off x="3605272" y="6312694"/>
            <a:ext cx="435888" cy="435888"/>
          </a:xfrm>
          <a:prstGeom prst="roundRect">
            <a:avLst>
              <a:gd name="adj" fmla="val 209779"/>
            </a:avLst>
          </a:prstGeom>
          <a:solidFill>
            <a:srgbClr val="006747"/>
          </a:solidFill>
          <a:ln/>
        </p:spPr>
      </p:sp>
      <p:sp>
        <p:nvSpPr>
          <p:cNvPr id="25" name="Text 23"/>
          <p:cNvSpPr/>
          <p:nvPr/>
        </p:nvSpPr>
        <p:spPr>
          <a:xfrm>
            <a:off x="3736003" y="6421636"/>
            <a:ext cx="174308" cy="217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669012" y="6893838"/>
            <a:ext cx="1816298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pizza_types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669012" y="7266146"/>
            <a:ext cx="6308527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pizza_type_id, name, category, ingredients</a:t>
            </a:r>
            <a:endParaRPr lang="en-US" sz="110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985" y="1242298"/>
            <a:ext cx="6740057" cy="5529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373" y="704612"/>
            <a:ext cx="5111710" cy="619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Skills Demonstrated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373" y="1721287"/>
            <a:ext cx="1324165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Throughout this 15-day SQL challenge, we applied a comprehensive range of database querying techniques: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373" y="2261711"/>
            <a:ext cx="495895" cy="4958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4373" y="3005495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Queries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4373" y="3434358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SELECT, WHERE, DISTINCT, LIMIT, OFFSET for data retrieval and filtering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9144" y="2261711"/>
            <a:ext cx="495895" cy="4958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9144" y="3005495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Aggregations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7439144" y="3434358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SUM, AVG, COUNT, MIN, MAX with GROUP BY and HAVING clauses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373" y="4148376"/>
            <a:ext cx="495895" cy="49589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94373" y="4892159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Table Joins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694373" y="5321022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INNER, LEFT, RIGHT, FULL joins to combine related datasets</a:t>
            </a:r>
            <a:endParaRPr lang="en-US" sz="15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9144" y="4148376"/>
            <a:ext cx="495895" cy="4958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9144" y="4892159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Manipulation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7439144" y="5321022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String functions, date operations, NULL handling with COALESCE</a:t>
            </a:r>
            <a:endParaRPr lang="en-US" sz="15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4373" y="6035040"/>
            <a:ext cx="495895" cy="49589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94373" y="6778823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Conditional Logic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694373" y="7207687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CASE WHEN statements for dynamic categorization and calculations</a:t>
            </a:r>
            <a:endParaRPr lang="en-US" sz="15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9144" y="6035040"/>
            <a:ext cx="495895" cy="49589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39144" y="6778823"/>
            <a:ext cx="2479953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Pattern Matching</a:t>
            </a:r>
            <a:endParaRPr lang="en-US" sz="1950" dirty="0"/>
          </a:p>
        </p:txBody>
      </p:sp>
      <p:sp>
        <p:nvSpPr>
          <p:cNvPr id="21" name="Text 13"/>
          <p:cNvSpPr/>
          <p:nvPr/>
        </p:nvSpPr>
        <p:spPr>
          <a:xfrm>
            <a:off x="7439144" y="7207687"/>
            <a:ext cx="649688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Advanced filtering techniques and text pattern recognition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1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1: Foundation &amp; Inspection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1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48149" y="2283619"/>
            <a:ext cx="782050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6148149" y="2423874"/>
            <a:ext cx="256067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Database Installation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481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Set up IDC_Pizza database and verify table structures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81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149" y="3764399"/>
            <a:ext cx="782050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6148149" y="3904655"/>
            <a:ext cx="243828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Categorical Analysis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1481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List unique pizza categories and understand product segmentation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48149" y="494669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8149" y="5245179"/>
            <a:ext cx="782050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149" y="5385435"/>
            <a:ext cx="241518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Quality Checks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1481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NULL ingredients and pizzas missing price information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481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Noto Serif SC Light" pitchFamily="34" charset="0"/>
                <a:ea typeface="Noto Serif SC Light" pitchFamily="34" charset="-122"/>
                <a:cs typeface="Noto Serif SC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48149" y="6725960"/>
            <a:ext cx="7820501" cy="22860"/>
          </a:xfrm>
          <a:prstGeom prst="rect">
            <a:avLst/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149" y="686621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Initial Data Review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1481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Display and examine first rows with cleaned, standardized data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27AC7-A188-D06F-67A2-1FF722265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DAC1BA-99C2-CB41-3182-EFA4AFB9A518}"/>
              </a:ext>
            </a:extLst>
          </p:cNvPr>
          <p:cNvSpPr/>
          <p:nvPr/>
        </p:nvSpPr>
        <p:spPr>
          <a:xfrm>
            <a:off x="4443175" y="236041"/>
            <a:ext cx="4129326" cy="613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1. Database Installation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C9ECD5-5DCE-BD29-7740-45E52634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08" y="902843"/>
            <a:ext cx="8107246" cy="64239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844034-C0EF-1580-5EAD-587C46A7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253" y="902843"/>
            <a:ext cx="6224071" cy="63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3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7776F-0DE8-8CD5-67E0-2FC114A4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36E3BF0-A475-CCB1-057C-149AB660BF7C}"/>
              </a:ext>
            </a:extLst>
          </p:cNvPr>
          <p:cNvSpPr/>
          <p:nvPr/>
        </p:nvSpPr>
        <p:spPr>
          <a:xfrm>
            <a:off x="461333" y="249869"/>
            <a:ext cx="4129326" cy="613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2. List all unique pizza categories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8FEAC-AFD6-5CCA-1891-25DA0C5C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9" y="1430775"/>
            <a:ext cx="6345683" cy="3967135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287CFF02-D546-7ECA-6B48-A1C78AC0A523}"/>
              </a:ext>
            </a:extLst>
          </p:cNvPr>
          <p:cNvSpPr/>
          <p:nvPr/>
        </p:nvSpPr>
        <p:spPr>
          <a:xfrm>
            <a:off x="8641771" y="249868"/>
            <a:ext cx="5527295" cy="1057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. Display </a:t>
            </a:r>
            <a:r>
              <a:rPr lang="en-US" sz="200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pizza_type_id</a:t>
            </a: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, </a:t>
            </a:r>
          </a:p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name, and ingredients, replacing NULL ingredients with "Missing Data". Show first 5 rows.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78558E-F452-CB4D-84A4-D27BBA566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16" y="1430776"/>
            <a:ext cx="7001349" cy="3809818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4ADD2378-9FA7-2D92-BD1F-3EF067734396}"/>
              </a:ext>
            </a:extLst>
          </p:cNvPr>
          <p:cNvSpPr/>
          <p:nvPr/>
        </p:nvSpPr>
        <p:spPr>
          <a:xfrm>
            <a:off x="313849" y="6217868"/>
            <a:ext cx="4129326" cy="613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4. Check for pizzas missing a price &gt;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F4EE-DB46-A13E-C76E-485F1450F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354" y="5712542"/>
            <a:ext cx="5623169" cy="20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185" y="828913"/>
            <a:ext cx="8289727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2: Filtering &amp; Exploration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185" y="1962626"/>
            <a:ext cx="7716202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Applied advanced filtering techniques to slice and dice the pizza sales data: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99" y="2528173"/>
            <a:ext cx="307777" cy="3077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5054" y="2521863"/>
            <a:ext cx="266676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Date-Based Filtering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5054" y="3047643"/>
            <a:ext cx="70493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Extract orders from specific dates to analyze daily patterns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99" y="3792736"/>
            <a:ext cx="307777" cy="3077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5054" y="3786426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Size &amp; Price Ranges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85054" y="4312206"/>
            <a:ext cx="70493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Filter pizzas by size (L, XL) and price brackets for targeted analysis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99" y="5057299"/>
            <a:ext cx="307777" cy="3077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5054" y="5050988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Keyword Searches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85054" y="5576768"/>
            <a:ext cx="70493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pizzas containing specific ingredients like "Chicken"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99" y="6321862"/>
            <a:ext cx="307777" cy="3077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5054" y="6315551"/>
            <a:ext cx="2565202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Custom Sorting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85054" y="6841331"/>
            <a:ext cx="70493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Order results by price, quantity, or other metrics for insight generation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546" y="2008823"/>
            <a:ext cx="4977289" cy="49772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AD3B-ABCE-3278-D7F2-3BF0A5610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46C7BCA-77FE-B158-FD8E-5D49647FE926}"/>
              </a:ext>
            </a:extLst>
          </p:cNvPr>
          <p:cNvSpPr/>
          <p:nvPr/>
        </p:nvSpPr>
        <p:spPr>
          <a:xfrm>
            <a:off x="461333" y="249870"/>
            <a:ext cx="4129326" cy="360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5. </a:t>
            </a:r>
            <a:r>
              <a:rPr lang="en-IN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Orders placed on '2015-01-01'</a:t>
            </a:r>
          </a:p>
          <a:p>
            <a:pPr marL="0" indent="0" algn="ctr">
              <a:lnSpc>
                <a:spcPts val="4650"/>
              </a:lnSpc>
              <a:buNone/>
            </a:pPr>
            <a:endParaRPr lang="en-US" sz="20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FD7D567-80A8-4DBD-0217-D196F8E43C2A}"/>
              </a:ext>
            </a:extLst>
          </p:cNvPr>
          <p:cNvSpPr/>
          <p:nvPr/>
        </p:nvSpPr>
        <p:spPr>
          <a:xfrm>
            <a:off x="8641771" y="249868"/>
            <a:ext cx="5527295" cy="528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</a:rPr>
              <a:t>6. Pizzas priced between $15.00 and $17.00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780C9-4FCA-7551-D3B7-43F92DBCC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1" y="778779"/>
            <a:ext cx="5462452" cy="6164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0FB05D-3558-46DC-E44A-E5B690634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666" y="778779"/>
            <a:ext cx="6030167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94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795</Words>
  <Application>Microsoft Office PowerPoint</Application>
  <PresentationFormat>Custom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Noto Serif SC Bold</vt:lpstr>
      <vt:lpstr>Noto Serif SC Light</vt:lpstr>
      <vt:lpstr>Arial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PRATIK MENDON</cp:lastModifiedBy>
  <cp:revision>5</cp:revision>
  <cp:lastPrinted>2025-11-20T11:32:36Z</cp:lastPrinted>
  <dcterms:created xsi:type="dcterms:W3CDTF">2025-11-20T10:39:51Z</dcterms:created>
  <dcterms:modified xsi:type="dcterms:W3CDTF">2025-11-20T11:34:05Z</dcterms:modified>
</cp:coreProperties>
</file>